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9" r:id="rId4"/>
    <p:sldId id="277" r:id="rId5"/>
    <p:sldId id="278" r:id="rId6"/>
    <p:sldId id="279" r:id="rId7"/>
    <p:sldId id="293" r:id="rId8"/>
    <p:sldId id="292" r:id="rId9"/>
    <p:sldId id="294" r:id="rId10"/>
    <p:sldId id="299" r:id="rId11"/>
    <p:sldId id="295" r:id="rId12"/>
    <p:sldId id="296" r:id="rId13"/>
    <p:sldId id="297" r:id="rId14"/>
    <p:sldId id="29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DF9F9E-2BCD-4F11-9F2B-00166EA60E98}">
          <p14:sldIdLst>
            <p14:sldId id="274"/>
            <p14:sldId id="275"/>
            <p14:sldId id="289"/>
            <p14:sldId id="277"/>
            <p14:sldId id="278"/>
            <p14:sldId id="279"/>
            <p14:sldId id="293"/>
            <p14:sldId id="292"/>
            <p14:sldId id="294"/>
            <p14:sldId id="299"/>
            <p14:sldId id="295"/>
            <p14:sldId id="296"/>
            <p14:sldId id="297"/>
            <p14:sldId id="298"/>
          </p14:sldIdLst>
        </p14:section>
        <p14:section name="Раздел без заголовка" id="{4FEA6921-EA5D-40E0-AD92-7A59F00839F8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2D81-7E89-4072-A9F1-4003EB584F7C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4E4D-74EF-47F2-8984-E66D25C09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0%D1%82%D0%B8%D0%BD%D1%81%D1%8C%D0%BA%D0%B0_%D0%BC%D0%BE%D0%B2%D0%B0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D%D0%B0%D1%80%D0%BE%D0%B4" TargetMode="External"/><Relationship Id="rId5" Type="http://schemas.openxmlformats.org/officeDocument/2006/relationships/hyperlink" Target="https://uk.wikipedia.org/wiki/%D0%A3%D0%BA%D1%80%D0%B0%D1%97%D0%BD%D0%B0" TargetMode="External"/><Relationship Id="rId4" Type="http://schemas.openxmlformats.org/officeDocument/2006/relationships/hyperlink" Target="https://uk.wikipedia.org/wiki/%D0%A1%D0%BF%D1%96%D0%BB%D1%8C%D0%BD%D0%BE%D1%82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Ліга старшокласників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Інтернет-проект</a:t>
            </a: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2000" b="1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 - патріоти Черкащини</a:t>
            </a:r>
            <a:r>
              <a:rPr lang="uk-UA" sz="2000" b="1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2000" b="1" i="1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проекту: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0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40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4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Покращуємо життя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місцевої громади»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учениці  </a:t>
            </a:r>
            <a:r>
              <a:rPr lang="uk-UA" sz="14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6-Б </a:t>
            </a:r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класу</a:t>
            </a:r>
            <a:endParaRPr lang="uk-UA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Костюченко</a:t>
            </a:r>
            <a:r>
              <a:rPr lang="uk-UA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Анастасії</a:t>
            </a:r>
            <a:endParaRPr lang="uk-UA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Золотоніської</a:t>
            </a:r>
            <a:endParaRPr lang="uk-UA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спеціалізованоїшколи</a:t>
            </a:r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№1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Керівник: </a:t>
            </a:r>
            <a:r>
              <a:rPr lang="uk-UA" sz="1400" b="1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Яреиенко</a:t>
            </a:r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Ю.А.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146" name="Picture 2" descr="C:\Users\Александр\Desktop\ya-GROMADA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67354"/>
            <a:ext cx="2663366" cy="22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\Desktop\72503_600x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4428492" cy="33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2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072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5006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Головний чинник організації життя громади – правова грамотність та обізнаність в законодавстві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3B16571-6147-4D12-B090-5F8D92F94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28" y="2326377"/>
            <a:ext cx="4176464" cy="2349261"/>
          </a:xfrm>
          <a:prstGeom prst="rect">
            <a:avLst/>
          </a:prstGeom>
        </p:spPr>
      </p:pic>
      <p:pic>
        <p:nvPicPr>
          <p:cNvPr id="8194" name="Picture 2" descr="C:\Users\Александр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24" y="4860799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9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072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62068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У громаді буде лад коли разом садять сад. Учні школи дбають аби подвір</a:t>
            </a:r>
            <a:r>
              <a:rPr lang="en-US" sz="2000" b="1" dirty="0"/>
              <a:t>’</a:t>
            </a:r>
            <a:r>
              <a:rPr lang="uk-UA" sz="2000" b="1" dirty="0"/>
              <a:t>я школи було доглянутим, а для цього щороку висаджують молоді дерева, кущі та багаторічні рослини</a:t>
            </a:r>
            <a:r>
              <a:rPr lang="uk-UA" b="1" dirty="0"/>
              <a:t>.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648041C-373A-4E53-9829-0DB1371E4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08" y="1905676"/>
            <a:ext cx="2294546" cy="30466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DD42E86-59D2-4250-AB1A-146F2DD06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83985"/>
            <a:ext cx="2364995" cy="31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8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1"/>
                </a:solidFill>
              </a:rPr>
              <a:t>Найголовніше у житті кожного – безпека. Безпечної поведінки в громадських місцях вчать наших молодших школярів старшокласники.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072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6874060-0C23-4107-8B63-29C7DE08B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368" y="2420888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8072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Догляд за </a:t>
            </a:r>
            <a:r>
              <a:rPr lang="uk-UA" b="1" dirty="0" err="1"/>
              <a:t>пам</a:t>
            </a:r>
            <a:r>
              <a:rPr lang="en-US" b="1" dirty="0"/>
              <a:t>’</a:t>
            </a:r>
            <a:r>
              <a:rPr lang="uk-UA" b="1" dirty="0" err="1"/>
              <a:t>ятними</a:t>
            </a:r>
            <a:r>
              <a:rPr lang="uk-UA" b="1" dirty="0"/>
              <a:t> місцями є </a:t>
            </a:r>
            <a:r>
              <a:rPr lang="uk-UA" b="1" dirty="0" err="1"/>
              <a:t>обов</a:t>
            </a:r>
            <a:r>
              <a:rPr lang="en-US" b="1" dirty="0"/>
              <a:t>’</a:t>
            </a:r>
            <a:r>
              <a:rPr lang="uk-UA" b="1" dirty="0" err="1"/>
              <a:t>язком</a:t>
            </a:r>
            <a:r>
              <a:rPr lang="en-US" b="1" dirty="0"/>
              <a:t> </a:t>
            </a:r>
            <a:r>
              <a:rPr lang="uk-UA" b="1" dirty="0"/>
              <a:t>громади. Учні нашої школи опікуються похованням Героя Радянського Союзу  Ю.С. </a:t>
            </a:r>
            <a:r>
              <a:rPr lang="uk-UA" b="1" dirty="0" err="1"/>
              <a:t>Ороховацьким</a:t>
            </a:r>
            <a:r>
              <a:rPr lang="uk-UA" b="1" dirty="0"/>
              <a:t>. 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CF8B88C-F22F-4045-A8E8-5B198C7C8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5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764704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Грома́да</a:t>
            </a:r>
            <a:r>
              <a:rPr lang="vi-VN" dirty="0"/>
              <a:t> — група людей, об'єднаних спільністю становища, інтересів, що ставить перед собою певні спільні завдання. Наприклад, релігійна громада, селянська громада, організація. Громада (</a:t>
            </a:r>
            <a:r>
              <a:rPr lang="vi-VN" dirty="0">
                <a:hlinkClick r:id="rId3" tooltip="Латинська мова"/>
              </a:rPr>
              <a:t>лат.</a:t>
            </a:r>
            <a:r>
              <a:rPr lang="vi-VN" dirty="0"/>
              <a:t> </a:t>
            </a:r>
            <a:r>
              <a:rPr lang="en-US" i="1" dirty="0" err="1"/>
              <a:t>politia</a:t>
            </a:r>
            <a:r>
              <a:rPr lang="en-US" dirty="0"/>
              <a:t> </a:t>
            </a:r>
            <a:r>
              <a:rPr lang="vi-VN" dirty="0"/>
              <a:t>політія — община) — форма соціальної (колективної) організації людей, місцева </a:t>
            </a:r>
            <a:r>
              <a:rPr lang="vi-VN" dirty="0">
                <a:hlinkClick r:id="rId4" tooltip="Спільнота"/>
              </a:rPr>
              <a:t>спільнота</a:t>
            </a:r>
            <a:r>
              <a:rPr lang="vi-VN" dirty="0"/>
              <a:t>, місцева організація та частина </a:t>
            </a:r>
            <a:r>
              <a:rPr lang="vi-VN" dirty="0">
                <a:hlinkClick r:id="rId5" tooltip="Україна"/>
              </a:rPr>
              <a:t>суспільства</a:t>
            </a:r>
            <a:r>
              <a:rPr lang="vi-VN" dirty="0"/>
              <a:t>; характерна майже для всіх </a:t>
            </a:r>
            <a:r>
              <a:rPr lang="vi-VN" dirty="0">
                <a:hlinkClick r:id="rId6" tooltip="Народ"/>
              </a:rPr>
              <a:t>народів</a:t>
            </a:r>
            <a:r>
              <a:rPr lang="vi-VN" dirty="0"/>
              <a:t>. Іноді — гурт дружніх людей.</a:t>
            </a:r>
            <a:endParaRPr lang="uk-UA" dirty="0"/>
          </a:p>
        </p:txBody>
      </p:sp>
      <p:pic>
        <p:nvPicPr>
          <p:cNvPr id="5" name="Picture 2" descr="C:\Users\Александр\Desktop\f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966" y="3044102"/>
            <a:ext cx="4231425" cy="283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5661461" cy="42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8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сьогодні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однією</a:t>
            </a:r>
            <a:r>
              <a:rPr lang="ru-RU" sz="2400" b="1" i="1" dirty="0" smtClean="0">
                <a:solidFill>
                  <a:srgbClr val="C00000"/>
                </a:solidFill>
              </a:rPr>
              <a:t> з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актуальних</a:t>
            </a:r>
            <a:r>
              <a:rPr lang="ru-RU" sz="2400" b="1" i="1" dirty="0" smtClean="0">
                <a:solidFill>
                  <a:srgbClr val="C00000"/>
                </a:solidFill>
              </a:rPr>
              <a:t> проблем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залишається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підвищення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рівня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активності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громадян</a:t>
            </a:r>
            <a:r>
              <a:rPr lang="ru-RU" sz="2400" b="1" i="1" dirty="0" smtClean="0">
                <a:solidFill>
                  <a:srgbClr val="C00000"/>
                </a:solidFill>
              </a:rPr>
              <a:t> для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вирішення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конкретних</a:t>
            </a:r>
            <a:r>
              <a:rPr lang="ru-RU" sz="2400" b="1" i="1" dirty="0" smtClean="0">
                <a:solidFill>
                  <a:srgbClr val="C00000"/>
                </a:solidFill>
              </a:rPr>
              <a:t> проблем за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місцем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проживання</a:t>
            </a:r>
            <a:r>
              <a:rPr lang="ru-RU" sz="2400" b="1" i="1" dirty="0" smtClean="0">
                <a:solidFill>
                  <a:srgbClr val="C00000"/>
                </a:solidFill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задля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забезпечення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розвитку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місцевих</a:t>
            </a:r>
            <a:r>
              <a:rPr lang="ru-RU" sz="2400" b="1" i="1" dirty="0" smtClean="0">
                <a:solidFill>
                  <a:srgbClr val="C00000"/>
                </a:solidFill>
              </a:rPr>
              <a:t> громад та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залучення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додаткових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фінансових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ресурсів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лександр\Desktop\t_1_gromad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08" y="3283376"/>
            <a:ext cx="3744276" cy="28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9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764705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C00000"/>
                </a:solidFill>
              </a:rPr>
              <a:t>Що</a:t>
            </a:r>
            <a:r>
              <a:rPr lang="ru-RU" sz="4000" b="1" i="1" dirty="0" smtClean="0">
                <a:solidFill>
                  <a:srgbClr val="C00000"/>
                </a:solidFill>
              </a:rPr>
              <a:t> ж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таке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успішна</a:t>
            </a:r>
            <a:r>
              <a:rPr lang="ru-RU" sz="4000" b="1" i="1" dirty="0" smtClean="0">
                <a:solidFill>
                  <a:srgbClr val="C00000"/>
                </a:solidFill>
              </a:rPr>
              <a:t> громада?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9AAD88-E621-4561-8519-C7A0096E6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92555"/>
            <a:ext cx="4806084" cy="3872330"/>
          </a:xfrm>
          <a:prstGeom prst="rect">
            <a:avLst/>
          </a:prstGeom>
        </p:spPr>
      </p:pic>
      <p:pic>
        <p:nvPicPr>
          <p:cNvPr id="1026" name="Picture 2" descr="C:\Users\Александр\Desktop\45dd7-d0b7d0bdd0b0d0ba-d0b2d0bed0bfd180d0bed181d0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6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ександр\Desktop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48821"/>
            <a:ext cx="4159921" cy="45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7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ександр\Desktop\-9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507159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андр\Desktop\CDHD-DCRL-Community_73549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31" y="3058889"/>
            <a:ext cx="2620963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9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географії</a:t>
            </a:r>
            <a:r>
              <a:rPr lang="ru-RU" dirty="0"/>
              <a:t>,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громадянину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креативне</a:t>
            </a:r>
            <a:r>
              <a:rPr lang="ru-RU" dirty="0"/>
              <a:t> та </a:t>
            </a:r>
            <a:r>
              <a:rPr lang="ru-RU" dirty="0" err="1"/>
              <a:t>творче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співпраця</a:t>
            </a:r>
            <a:r>
              <a:rPr lang="ru-RU" dirty="0"/>
              <a:t>, </a:t>
            </a:r>
            <a:r>
              <a:rPr lang="ru-RU" dirty="0" err="1"/>
              <a:t>комунікація</a:t>
            </a:r>
            <a:r>
              <a:rPr lang="ru-RU" dirty="0"/>
              <a:t>, </a:t>
            </a:r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uk-UA" dirty="0" smtClean="0"/>
              <a:t>Сприяння  </a:t>
            </a:r>
            <a:r>
              <a:rPr lang="uk-UA" dirty="0"/>
              <a:t>самоорганізації жителів громади шляхом підтримки ініціатив громадських організацій, органів місцевого самоврядування та ініціативних груп, спрямованих на вирішення актуальних місцевих проблем.</a:t>
            </a:r>
            <a:endParaRPr lang="ru-RU" dirty="0"/>
          </a:p>
        </p:txBody>
      </p:sp>
      <p:pic>
        <p:nvPicPr>
          <p:cNvPr id="5122" name="Picture 2" descr="C:\Users\Александр\Desktop\загружено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03" y="3429000"/>
            <a:ext cx="4968552" cy="25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2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764704"/>
            <a:ext cx="698477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9807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98072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Фінансова грамотність учнів  - запорука успіху щодо  реалізації проектів для покращення життя громади і суспільства </a:t>
            </a:r>
            <a:r>
              <a:rPr lang="uk-UA" dirty="0"/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4F0960-6168-49F4-8260-888BDFF0A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34" y="1967711"/>
            <a:ext cx="3348118" cy="2232079"/>
          </a:xfrm>
          <a:prstGeom prst="rect">
            <a:avLst/>
          </a:prstGeom>
        </p:spPr>
      </p:pic>
      <p:pic>
        <p:nvPicPr>
          <p:cNvPr id="7170" name="Picture 2" descr="C:\Users\Александр\Desktop\gallery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71" y="4329719"/>
            <a:ext cx="3217601" cy="21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61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Александр</cp:lastModifiedBy>
  <cp:revision>32</cp:revision>
  <dcterms:created xsi:type="dcterms:W3CDTF">2016-10-05T12:23:31Z</dcterms:created>
  <dcterms:modified xsi:type="dcterms:W3CDTF">2020-03-19T17:18:54Z</dcterms:modified>
</cp:coreProperties>
</file>